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ileron Ultra-Bold" charset="1" panose="00000A00000000000000"/>
      <p:regular r:id="rId15"/>
    </p:embeddedFont>
    <p:embeddedFont>
      <p:font typeface="Public Sans" charset="1" panose="00000000000000000000"/>
      <p:regular r:id="rId16"/>
    </p:embeddedFont>
    <p:embeddedFont>
      <p:font typeface="Public Sans Bold" charset="1" panose="000000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svg>
</file>

<file path=ppt/media/image11.png>
</file>

<file path=ppt/media/image12.png>
</file>

<file path=ppt/media/image13.png>
</file>

<file path=ppt/media/image14.svg>
</file>

<file path=ppt/media/image15.jpe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svg>
</file>

<file path=ppt/media/image25.jpeg>
</file>

<file path=ppt/media/image3.svg>
</file>

<file path=ppt/media/image4.jpe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jpeg" Type="http://schemas.openxmlformats.org/officeDocument/2006/relationships/image"/><Relationship Id="rId6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6.png" Type="http://schemas.openxmlformats.org/officeDocument/2006/relationships/image"/><Relationship Id="rId4" Target="../media/image17.svg" Type="http://schemas.openxmlformats.org/officeDocument/2006/relationships/image"/><Relationship Id="rId5" Target="../media/image18.png" Type="http://schemas.openxmlformats.org/officeDocument/2006/relationships/image"/><Relationship Id="rId6" Target="../media/image1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6.png" Type="http://schemas.openxmlformats.org/officeDocument/2006/relationships/image"/><Relationship Id="rId4" Target="../media/image17.svg" Type="http://schemas.openxmlformats.org/officeDocument/2006/relationships/image"/><Relationship Id="rId5" Target="../media/image20.png" Type="http://schemas.openxmlformats.org/officeDocument/2006/relationships/image"/><Relationship Id="rId6" Target="../media/image21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6.png" Type="http://schemas.openxmlformats.org/officeDocument/2006/relationships/image"/><Relationship Id="rId4" Target="../media/image17.svg" Type="http://schemas.openxmlformats.org/officeDocument/2006/relationships/image"/><Relationship Id="rId5" Target="../media/image2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3.png" Type="http://schemas.openxmlformats.org/officeDocument/2006/relationships/image"/><Relationship Id="rId4" Target="../media/image24.svg" Type="http://schemas.openxmlformats.org/officeDocument/2006/relationships/image"/><Relationship Id="rId5" Target="../media/image25.jpeg" Type="http://schemas.openxmlformats.org/officeDocument/2006/relationships/image"/><Relationship Id="rId6" Target="https://github.com/galvaodeoliveirab/projeto_aplicado_1" TargetMode="External" Type="http://schemas.openxmlformats.org/officeDocument/2006/relationships/hyperlink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2777" r="-9579" b="-2480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9527967" y="859028"/>
            <a:ext cx="8341089" cy="8587993"/>
          </a:xfrm>
          <a:custGeom>
            <a:avLst/>
            <a:gdLst/>
            <a:ahLst/>
            <a:cxnLst/>
            <a:rect r="r" b="b" t="t" l="l"/>
            <a:pathLst>
              <a:path h="8587993" w="8341089">
                <a:moveTo>
                  <a:pt x="0" y="0"/>
                </a:moveTo>
                <a:lnTo>
                  <a:pt x="8341088" y="0"/>
                </a:lnTo>
                <a:lnTo>
                  <a:pt x="8341088" y="8587994"/>
                </a:lnTo>
                <a:lnTo>
                  <a:pt x="0" y="85879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607694" y="1999375"/>
            <a:ext cx="6346737" cy="6346737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-25046" t="0" r="-25046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161849" y="9982387"/>
            <a:ext cx="18449849" cy="304613"/>
            <a:chOff x="0" y="0"/>
            <a:chExt cx="4859220" cy="8022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859220" cy="80227"/>
            </a:xfrm>
            <a:custGeom>
              <a:avLst/>
              <a:gdLst/>
              <a:ahLst/>
              <a:cxnLst/>
              <a:rect r="r" b="b" t="t" l="l"/>
              <a:pathLst>
                <a:path h="80227" w="4859220">
                  <a:moveTo>
                    <a:pt x="0" y="0"/>
                  </a:moveTo>
                  <a:lnTo>
                    <a:pt x="4859220" y="0"/>
                  </a:lnTo>
                  <a:lnTo>
                    <a:pt x="4859220" y="80227"/>
                  </a:lnTo>
                  <a:lnTo>
                    <a:pt x="0" y="80227"/>
                  </a:lnTo>
                  <a:close/>
                </a:path>
              </a:pathLst>
            </a:custGeom>
            <a:solidFill>
              <a:srgbClr val="E10A2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4859220" cy="1278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86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28700" y="446528"/>
            <a:ext cx="5943915" cy="1552848"/>
          </a:xfrm>
          <a:custGeom>
            <a:avLst/>
            <a:gdLst/>
            <a:ahLst/>
            <a:cxnLst/>
            <a:rect r="r" b="b" t="t" l="l"/>
            <a:pathLst>
              <a:path h="1552848" w="5943915">
                <a:moveTo>
                  <a:pt x="0" y="0"/>
                </a:moveTo>
                <a:lnTo>
                  <a:pt x="5943915" y="0"/>
                </a:lnTo>
                <a:lnTo>
                  <a:pt x="5943915" y="1552847"/>
                </a:lnTo>
                <a:lnTo>
                  <a:pt x="0" y="155284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2326846"/>
            <a:ext cx="8375814" cy="336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300"/>
              </a:lnSpc>
              <a:spcBef>
                <a:spcPct val="0"/>
              </a:spcBef>
            </a:pPr>
            <a:r>
              <a:rPr lang="en-US" b="true" sz="5000">
                <a:solidFill>
                  <a:srgbClr val="E10A20"/>
                </a:solidFill>
                <a:latin typeface="Aileron Ultra-Bold"/>
                <a:ea typeface="Aileron Ultra-Bold"/>
                <a:cs typeface="Aileron Ultra-Bold"/>
                <a:sym typeface="Aileron Ultra-Bold"/>
              </a:rPr>
              <a:t>Análise de Dados Meteorológicos dos Últimos 20 Anos em Bauru: Investigando a Correlação com o Aquecimento Global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5736415"/>
            <a:ext cx="8147369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Projeto Aplicado I - Universidade Presbiteriana Mackenzie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7054494"/>
            <a:ext cx="2740571" cy="391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Apresentado por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7512964"/>
            <a:ext cx="8115300" cy="1768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E10A2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Grupo - Projeto 23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b="true" sz="2000">
                <a:solidFill>
                  <a:srgbClr val="E10A2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Bruno Galvão de Oliveira Lima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b="true" sz="2000">
                <a:solidFill>
                  <a:srgbClr val="E10A2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Lucas Santos Borba de Araújo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b="true" sz="2000">
                <a:solidFill>
                  <a:srgbClr val="E10A2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Victor Martins Oliveira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b="true" sz="2000">
                <a:solidFill>
                  <a:srgbClr val="E10A2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Vitória Ferreira Corrêa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4395" r="-19706" b="-1590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182235" y="-1876733"/>
            <a:ext cx="10566978" cy="10263177"/>
            <a:chOff x="0" y="0"/>
            <a:chExt cx="14089304" cy="13684236"/>
          </a:xfrm>
        </p:grpSpPr>
        <p:sp>
          <p:nvSpPr>
            <p:cNvPr name="Freeform 4" id="4"/>
            <p:cNvSpPr/>
            <p:nvPr/>
          </p:nvSpPr>
          <p:spPr>
            <a:xfrm flipH="true" flipV="false" rot="5400000">
              <a:off x="202534" y="-202534"/>
              <a:ext cx="13684236" cy="14089304"/>
            </a:xfrm>
            <a:custGeom>
              <a:avLst/>
              <a:gdLst/>
              <a:ahLst/>
              <a:cxnLst/>
              <a:rect r="r" b="b" t="t" l="l"/>
              <a:pathLst>
                <a:path h="14089304" w="13684236">
                  <a:moveTo>
                    <a:pt x="13684236" y="0"/>
                  </a:moveTo>
                  <a:lnTo>
                    <a:pt x="0" y="0"/>
                  </a:lnTo>
                  <a:lnTo>
                    <a:pt x="0" y="14089304"/>
                  </a:lnTo>
                  <a:lnTo>
                    <a:pt x="13684236" y="14089304"/>
                  </a:lnTo>
                  <a:lnTo>
                    <a:pt x="13684236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5" id="5"/>
            <p:cNvGrpSpPr/>
            <p:nvPr/>
          </p:nvGrpSpPr>
          <p:grpSpPr>
            <a:xfrm rot="0">
              <a:off x="1882552" y="1516912"/>
              <a:ext cx="10595064" cy="10595064"/>
              <a:chOff x="0" y="0"/>
              <a:chExt cx="812800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5"/>
                <a:stretch>
                  <a:fillRect l="0" t="0" r="0" b="0"/>
                </a:stretch>
              </a:blipFill>
            </p:spPr>
          </p:sp>
        </p:grpSp>
      </p:grpSp>
      <p:grpSp>
        <p:nvGrpSpPr>
          <p:cNvPr name="Group 7" id="7"/>
          <p:cNvGrpSpPr/>
          <p:nvPr/>
        </p:nvGrpSpPr>
        <p:grpSpPr>
          <a:xfrm rot="0">
            <a:off x="11235853" y="8761730"/>
            <a:ext cx="4097355" cy="409735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A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4665921" y="9111630"/>
            <a:ext cx="1008928" cy="1008928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2A1A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1959371" y="8023941"/>
            <a:ext cx="352978" cy="352978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2A1A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923925" y="1482507"/>
            <a:ext cx="8652383" cy="7199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43"/>
              </a:lnSpc>
              <a:spcBef>
                <a:spcPct val="0"/>
              </a:spcBef>
            </a:pPr>
            <a:r>
              <a:rPr lang="en-US" b="true" sz="5135">
                <a:solidFill>
                  <a:srgbClr val="E10A20"/>
                </a:solidFill>
                <a:latin typeface="Aileron Ultra-Bold"/>
                <a:ea typeface="Aileron Ultra-Bold"/>
                <a:cs typeface="Aileron Ultra-Bold"/>
                <a:sym typeface="Aileron Ultra-Bold"/>
              </a:rPr>
              <a:t>Sobre o Projeto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23925" y="2430949"/>
            <a:ext cx="8220075" cy="5276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Projeto interdisciplinar com foco em ciência de dados.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Cliente: INMET (Instituto Nacional de Meteorologia).</a:t>
            </a:r>
          </a:p>
          <a:p>
            <a:pPr algn="just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Objetivo: Analisar mudanças climáticas em Bauru e investigar sua conexão com o aquecimento global.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86" t="-37583" r="-9579" b="-475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035574" y="360039"/>
            <a:ext cx="9116678" cy="9082490"/>
          </a:xfrm>
          <a:custGeom>
            <a:avLst/>
            <a:gdLst/>
            <a:ahLst/>
            <a:cxnLst/>
            <a:rect r="r" b="b" t="t" l="l"/>
            <a:pathLst>
              <a:path h="9082490" w="9116678">
                <a:moveTo>
                  <a:pt x="0" y="0"/>
                </a:moveTo>
                <a:lnTo>
                  <a:pt x="9116678" y="0"/>
                </a:lnTo>
                <a:lnTo>
                  <a:pt x="9116678" y="9082490"/>
                </a:lnTo>
                <a:lnTo>
                  <a:pt x="0" y="90824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4" id="4"/>
          <p:cNvGrpSpPr/>
          <p:nvPr/>
        </p:nvGrpSpPr>
        <p:grpSpPr>
          <a:xfrm rot="0">
            <a:off x="-1176833" y="1588465"/>
            <a:ext cx="7155828" cy="715582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-61749" t="-32003" r="-64753" b="-18998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3723130" y="8993644"/>
            <a:ext cx="4097355" cy="4097355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1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728125" y="8260372"/>
            <a:ext cx="352978" cy="352978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10A2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2138016" y="6037483"/>
            <a:ext cx="5722393" cy="4077834"/>
          </a:xfrm>
          <a:custGeom>
            <a:avLst/>
            <a:gdLst/>
            <a:ahLst/>
            <a:cxnLst/>
            <a:rect r="r" b="b" t="t" l="l"/>
            <a:pathLst>
              <a:path h="4077834" w="5722393">
                <a:moveTo>
                  <a:pt x="0" y="0"/>
                </a:moveTo>
                <a:lnTo>
                  <a:pt x="5722393" y="0"/>
                </a:lnTo>
                <a:lnTo>
                  <a:pt x="5722393" y="4077835"/>
                </a:lnTo>
                <a:lnTo>
                  <a:pt x="0" y="407783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7820485" y="1905873"/>
            <a:ext cx="10039925" cy="4764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Mudanças climáticas globais impactam o clima local.</a:t>
            </a:r>
          </a:p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Aumento de temperatura e padrões alterados de precipitação em Bauru.</a:t>
            </a:r>
          </a:p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Perguntas-chave:</a:t>
            </a:r>
          </a:p>
          <a:p>
            <a:pPr algn="just" marL="1295400" indent="-431800" lvl="2">
              <a:lnSpc>
                <a:spcPts val="4500"/>
              </a:lnSpc>
              <a:buAutoNum type="alphaLcPeriod" startAt="1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As temperaturas têm aumentado?</a:t>
            </a:r>
          </a:p>
          <a:p>
            <a:pPr algn="just" marL="1295400" indent="-431800" lvl="2">
              <a:lnSpc>
                <a:spcPts val="4500"/>
              </a:lnSpc>
              <a:buAutoNum type="alphaLcPeriod" startAt="1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Padrões de chuva mudaram?</a:t>
            </a:r>
          </a:p>
          <a:p>
            <a:pPr algn="just" marL="1295400" indent="-431800" lvl="2">
              <a:lnSpc>
                <a:spcPts val="4500"/>
              </a:lnSpc>
              <a:buAutoNum type="alphaLcPeriod" startAt="1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Quais os impactos na população?</a:t>
            </a:r>
          </a:p>
          <a:p>
            <a:pPr algn="just">
              <a:lnSpc>
                <a:spcPts val="2939"/>
              </a:lnSpc>
            </a:pPr>
          </a:p>
          <a:p>
            <a:pPr algn="just">
              <a:lnSpc>
                <a:spcPts val="293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7820485" y="1085850"/>
            <a:ext cx="7727468" cy="7199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43"/>
              </a:lnSpc>
              <a:spcBef>
                <a:spcPct val="0"/>
              </a:spcBef>
            </a:pPr>
            <a:r>
              <a:rPr lang="en-US" b="true" sz="5135">
                <a:solidFill>
                  <a:srgbClr val="E10A20"/>
                </a:solidFill>
                <a:latin typeface="Aileron Ultra-Bold"/>
                <a:ea typeface="Aileron Ultra-Bold"/>
                <a:cs typeface="Aileron Ultra-Bold"/>
                <a:sym typeface="Aileron Ultra-Bold"/>
              </a:rPr>
              <a:t>O Problema de Pesquisa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86" t="-37583" r="-9579" b="-475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805378" y="1645615"/>
            <a:ext cx="6285358" cy="7199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43"/>
              </a:lnSpc>
              <a:spcBef>
                <a:spcPct val="0"/>
              </a:spcBef>
            </a:pPr>
            <a:r>
              <a:rPr lang="en-US" b="true" sz="5135">
                <a:solidFill>
                  <a:srgbClr val="E10A20"/>
                </a:solidFill>
                <a:latin typeface="Aileron Ultra-Bold"/>
                <a:ea typeface="Aileron Ultra-Bold"/>
                <a:cs typeface="Aileron Ultra-Bold"/>
                <a:sym typeface="Aileron Ultra-Bold"/>
              </a:rPr>
              <a:t>Pipeline do Projeto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805378" y="2547004"/>
            <a:ext cx="8604390" cy="5133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Coleta de Dados: Arquivos CSV do INMET (2004-2024).</a:t>
            </a:r>
          </a:p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Pré-processamento: Limpeza, normalização e organização.</a:t>
            </a:r>
          </a:p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Análise Exploratória: Estatísticas, gráficos e correlações.</a:t>
            </a:r>
          </a:p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Modelagem Preditiva: Regressão linear e análise temporal.</a:t>
            </a:r>
          </a:p>
          <a:p>
            <a:pPr algn="just">
              <a:lnSpc>
                <a:spcPts val="4500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1028700" y="1931556"/>
            <a:ext cx="4490914" cy="6423887"/>
            <a:chOff x="0" y="0"/>
            <a:chExt cx="5987885" cy="85651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987885" cy="5486400"/>
            </a:xfrm>
            <a:custGeom>
              <a:avLst/>
              <a:gdLst/>
              <a:ahLst/>
              <a:cxnLst/>
              <a:rect r="r" b="b" t="t" l="l"/>
              <a:pathLst>
                <a:path h="5486400" w="5987885">
                  <a:moveTo>
                    <a:pt x="0" y="0"/>
                  </a:moveTo>
                  <a:lnTo>
                    <a:pt x="5987885" y="0"/>
                  </a:lnTo>
                  <a:lnTo>
                    <a:pt x="5987885" y="5486400"/>
                  </a:lnTo>
                  <a:lnTo>
                    <a:pt x="0" y="5486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5739580"/>
              <a:ext cx="5987885" cy="2825603"/>
            </a:xfrm>
            <a:custGeom>
              <a:avLst/>
              <a:gdLst/>
              <a:ahLst/>
              <a:cxnLst/>
              <a:rect r="r" b="b" t="t" l="l"/>
              <a:pathLst>
                <a:path h="2825603" w="5987885">
                  <a:moveTo>
                    <a:pt x="0" y="0"/>
                  </a:moveTo>
                  <a:lnTo>
                    <a:pt x="5987885" y="0"/>
                  </a:lnTo>
                  <a:lnTo>
                    <a:pt x="5987885" y="2825603"/>
                  </a:lnTo>
                  <a:lnTo>
                    <a:pt x="0" y="28256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-94167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900967" y="2032196"/>
            <a:ext cx="3516008" cy="561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Coleta de Dados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00967" y="3123481"/>
            <a:ext cx="3516008" cy="561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Pré-processamento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10492" y="4256956"/>
            <a:ext cx="3516008" cy="589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00"/>
              </a:lnSpc>
            </a:pPr>
            <a:r>
              <a:rPr lang="en-US" sz="22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Análise Exploratório de Dados  (EDA)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00967" y="5293911"/>
            <a:ext cx="3516008" cy="561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Modelagem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910492" y="6417861"/>
            <a:ext cx="3516008" cy="401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99"/>
              </a:lnSpc>
            </a:pPr>
            <a:r>
              <a:rPr lang="en-US" sz="2199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Validação dos Resultados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910492" y="7486566"/>
            <a:ext cx="3516008" cy="579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99"/>
              </a:lnSpc>
            </a:pPr>
            <a:r>
              <a:rPr lang="en-US" sz="2199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Apresentação dos Resultados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7419893" y="8182938"/>
            <a:ext cx="11658757" cy="11658757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1000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58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310234" y="9640287"/>
            <a:ext cx="1293426" cy="1293426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2A1A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58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579" t="-37583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419893" y="8182938"/>
            <a:ext cx="11658757" cy="11658757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1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58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878834" y="6496037"/>
            <a:ext cx="2903462" cy="2903462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19930" t="0" r="-19930" b="0"/>
              </a:stretch>
            </a:blipFill>
            <a:ln w="133350" cap="sq">
              <a:solidFill>
                <a:srgbClr val="BD2A1A"/>
              </a:solidFill>
              <a:prstDash val="solid"/>
              <a:miter/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8310234" y="9640287"/>
            <a:ext cx="1293426" cy="1293426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D2A1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58"/>
                </a:lnSpc>
              </a:pPr>
            </a:p>
          </p:txBody>
        </p:sp>
      </p:grpSp>
      <p:graphicFrame>
        <p:nvGraphicFramePr>
          <p:cNvPr name="Table 11" id="11"/>
          <p:cNvGraphicFramePr>
            <a:graphicFrameLocks noGrp="true"/>
          </p:cNvGraphicFramePr>
          <p:nvPr/>
        </p:nvGraphicFramePr>
        <p:xfrm>
          <a:off x="9944100" y="1028700"/>
          <a:ext cx="7315200" cy="4924425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</a:tblGrid>
              <a:tr h="105181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Data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Hora (UTC)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Temp. Ins. (°C)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Temp. Max. (°C)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Temp. Min. (°C)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Umi. Ins. (%)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Chuva (mm)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 b="true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Vel. Vento (m/s)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7452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01-01-2024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12:00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28.5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30.0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26.7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65.4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0.0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2.1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7452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01-02-2024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12:00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27.3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29.1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25.4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70.2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0.0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1.8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7452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01-03-2024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12:00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29.0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31.2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27.0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60.1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0.5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3.2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7452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01-04-2024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12:00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30.1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32.5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28.2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58.3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1.2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2.5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7452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01-05-2024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12:00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26.8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28.9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25.0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75.0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0.0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1.5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2" id="12"/>
          <p:cNvSpPr txBox="true"/>
          <p:nvPr/>
        </p:nvSpPr>
        <p:spPr>
          <a:xfrm rot="0">
            <a:off x="1487712" y="1114425"/>
            <a:ext cx="7656288" cy="1684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586"/>
              </a:lnSpc>
              <a:spcBef>
                <a:spcPct val="0"/>
              </a:spcBef>
            </a:pPr>
            <a:r>
              <a:rPr lang="en-US" b="true" sz="6213">
                <a:solidFill>
                  <a:srgbClr val="E10A20"/>
                </a:solidFill>
                <a:latin typeface="Aileron Ultra-Bold"/>
                <a:ea typeface="Aileron Ultra-Bold"/>
                <a:cs typeface="Aileron Ultra-Bold"/>
                <a:sym typeface="Aileron Ultra-Bold"/>
              </a:rPr>
              <a:t>Informações dos Dados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87712" y="2906851"/>
            <a:ext cx="7656288" cy="570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Fonte: Banco de Dados Meteorológicos do INMET.</a:t>
            </a:r>
          </a:p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Variáveis:</a:t>
            </a:r>
          </a:p>
          <a:p>
            <a:pPr algn="just" marL="1295400" indent="-431800" lvl="2">
              <a:lnSpc>
                <a:spcPts val="4500"/>
              </a:lnSpc>
              <a:buAutoNum type="alphaLcPeriod" startAt="1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Temperatura (instantânea, máxima e mínima).</a:t>
            </a:r>
          </a:p>
          <a:p>
            <a:pPr algn="just" marL="1295400" indent="-431800" lvl="2">
              <a:lnSpc>
                <a:spcPts val="4500"/>
              </a:lnSpc>
              <a:buAutoNum type="alphaLcPeriod" startAt="1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Precipitação, umidade, radiação solar, entre outros.</a:t>
            </a:r>
          </a:p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Amostra: 7.579 registros entre 2004-2024.</a:t>
            </a:r>
          </a:p>
          <a:p>
            <a:pPr algn="just">
              <a:lnSpc>
                <a:spcPts val="4500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944100" y="6000109"/>
            <a:ext cx="7315200" cy="391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*Tabela com exemplo dos dados coletados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543276">
            <a:off x="-1077208" y="-4819875"/>
            <a:ext cx="20442416" cy="19926749"/>
          </a:xfrm>
          <a:custGeom>
            <a:avLst/>
            <a:gdLst/>
            <a:ahLst/>
            <a:cxnLst/>
            <a:rect r="r" b="b" t="t" l="l"/>
            <a:pathLst>
              <a:path h="19926749" w="20442416">
                <a:moveTo>
                  <a:pt x="0" y="12328800"/>
                </a:moveTo>
                <a:lnTo>
                  <a:pt x="13507466" y="0"/>
                </a:lnTo>
                <a:lnTo>
                  <a:pt x="20442416" y="7597950"/>
                </a:lnTo>
                <a:lnTo>
                  <a:pt x="6934950" y="19926750"/>
                </a:lnTo>
                <a:lnTo>
                  <a:pt x="0" y="12328800"/>
                </a:lnTo>
                <a:close/>
              </a:path>
            </a:pathLst>
          </a:custGeom>
          <a:blipFill>
            <a:blip r:embed="rId2"/>
            <a:stretch>
              <a:fillRect l="0" t="-1340" r="-39871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996759" y="0"/>
            <a:ext cx="5291241" cy="10287000"/>
            <a:chOff x="0" y="0"/>
            <a:chExt cx="1393578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9357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93578">
                  <a:moveTo>
                    <a:pt x="0" y="0"/>
                  </a:moveTo>
                  <a:lnTo>
                    <a:pt x="1393578" y="0"/>
                  </a:lnTo>
                  <a:lnTo>
                    <a:pt x="139357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91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393578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58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388061" y="748901"/>
            <a:ext cx="8252145" cy="4176516"/>
            <a:chOff x="0" y="0"/>
            <a:chExt cx="2946355" cy="149118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946355" cy="1491188"/>
            </a:xfrm>
            <a:custGeom>
              <a:avLst/>
              <a:gdLst/>
              <a:ahLst/>
              <a:cxnLst/>
              <a:rect r="r" b="b" t="t" l="l"/>
              <a:pathLst>
                <a:path h="1491188" w="2946355">
                  <a:moveTo>
                    <a:pt x="37527" y="0"/>
                  </a:moveTo>
                  <a:lnTo>
                    <a:pt x="2908828" y="0"/>
                  </a:lnTo>
                  <a:cubicBezTo>
                    <a:pt x="2929554" y="0"/>
                    <a:pt x="2946355" y="16801"/>
                    <a:pt x="2946355" y="37527"/>
                  </a:cubicBezTo>
                  <a:lnTo>
                    <a:pt x="2946355" y="1453661"/>
                  </a:lnTo>
                  <a:cubicBezTo>
                    <a:pt x="2946355" y="1463614"/>
                    <a:pt x="2942401" y="1473159"/>
                    <a:pt x="2935363" y="1480196"/>
                  </a:cubicBezTo>
                  <a:cubicBezTo>
                    <a:pt x="2928326" y="1487234"/>
                    <a:pt x="2918781" y="1491188"/>
                    <a:pt x="2908828" y="1491188"/>
                  </a:cubicBezTo>
                  <a:lnTo>
                    <a:pt x="37527" y="1491188"/>
                  </a:lnTo>
                  <a:cubicBezTo>
                    <a:pt x="16801" y="1491188"/>
                    <a:pt x="0" y="1474386"/>
                    <a:pt x="0" y="1453661"/>
                  </a:cubicBezTo>
                  <a:lnTo>
                    <a:pt x="0" y="37527"/>
                  </a:lnTo>
                  <a:cubicBezTo>
                    <a:pt x="0" y="27574"/>
                    <a:pt x="3954" y="18029"/>
                    <a:pt x="10991" y="10991"/>
                  </a:cubicBezTo>
                  <a:cubicBezTo>
                    <a:pt x="18029" y="3954"/>
                    <a:pt x="27574" y="0"/>
                    <a:pt x="37527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946355" cy="1538813"/>
            </a:xfrm>
            <a:prstGeom prst="rect">
              <a:avLst/>
            </a:prstGeom>
          </p:spPr>
          <p:txBody>
            <a:bodyPr anchor="ctr" rtlCol="false" tIns="37473" lIns="37473" bIns="37473" rIns="37473"/>
            <a:lstStyle/>
            <a:p>
              <a:pPr algn="ctr">
                <a:lnSpc>
                  <a:spcPts val="3257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388061" y="5331292"/>
            <a:ext cx="8252145" cy="4176516"/>
            <a:chOff x="0" y="0"/>
            <a:chExt cx="2946355" cy="149118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946355" cy="1491188"/>
            </a:xfrm>
            <a:custGeom>
              <a:avLst/>
              <a:gdLst/>
              <a:ahLst/>
              <a:cxnLst/>
              <a:rect r="r" b="b" t="t" l="l"/>
              <a:pathLst>
                <a:path h="1491188" w="2946355">
                  <a:moveTo>
                    <a:pt x="37527" y="0"/>
                  </a:moveTo>
                  <a:lnTo>
                    <a:pt x="2908828" y="0"/>
                  </a:lnTo>
                  <a:cubicBezTo>
                    <a:pt x="2929554" y="0"/>
                    <a:pt x="2946355" y="16801"/>
                    <a:pt x="2946355" y="37527"/>
                  </a:cubicBezTo>
                  <a:lnTo>
                    <a:pt x="2946355" y="1453661"/>
                  </a:lnTo>
                  <a:cubicBezTo>
                    <a:pt x="2946355" y="1463614"/>
                    <a:pt x="2942401" y="1473159"/>
                    <a:pt x="2935363" y="1480196"/>
                  </a:cubicBezTo>
                  <a:cubicBezTo>
                    <a:pt x="2928326" y="1487234"/>
                    <a:pt x="2918781" y="1491188"/>
                    <a:pt x="2908828" y="1491188"/>
                  </a:cubicBezTo>
                  <a:lnTo>
                    <a:pt x="37527" y="1491188"/>
                  </a:lnTo>
                  <a:cubicBezTo>
                    <a:pt x="16801" y="1491188"/>
                    <a:pt x="0" y="1474386"/>
                    <a:pt x="0" y="1453661"/>
                  </a:cubicBezTo>
                  <a:lnTo>
                    <a:pt x="0" y="37527"/>
                  </a:lnTo>
                  <a:cubicBezTo>
                    <a:pt x="0" y="27574"/>
                    <a:pt x="3954" y="18029"/>
                    <a:pt x="10991" y="10991"/>
                  </a:cubicBezTo>
                  <a:cubicBezTo>
                    <a:pt x="18029" y="3954"/>
                    <a:pt x="27574" y="0"/>
                    <a:pt x="37527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2946355" cy="1538813"/>
            </a:xfrm>
            <a:prstGeom prst="rect">
              <a:avLst/>
            </a:prstGeom>
          </p:spPr>
          <p:txBody>
            <a:bodyPr anchor="ctr" rtlCol="false" tIns="37473" lIns="37473" bIns="37473" rIns="37473"/>
            <a:lstStyle/>
            <a:p>
              <a:pPr algn="ctr">
                <a:lnSpc>
                  <a:spcPts val="3257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3580241">
            <a:off x="3301887" y="8978760"/>
            <a:ext cx="5106485" cy="5151561"/>
          </a:xfrm>
          <a:custGeom>
            <a:avLst/>
            <a:gdLst/>
            <a:ahLst/>
            <a:cxnLst/>
            <a:rect r="r" b="b" t="t" l="l"/>
            <a:pathLst>
              <a:path h="5151561" w="5106485">
                <a:moveTo>
                  <a:pt x="0" y="0"/>
                </a:moveTo>
                <a:lnTo>
                  <a:pt x="5106484" y="0"/>
                </a:lnTo>
                <a:lnTo>
                  <a:pt x="5106484" y="5151561"/>
                </a:lnTo>
                <a:lnTo>
                  <a:pt x="0" y="51515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3" id="13"/>
          <p:cNvSpPr/>
          <p:nvPr/>
        </p:nvSpPr>
        <p:spPr>
          <a:xfrm flipH="false" flipV="false" rot="3580241">
            <a:off x="-6564967" y="-3721068"/>
            <a:ext cx="7678545" cy="7746326"/>
          </a:xfrm>
          <a:custGeom>
            <a:avLst/>
            <a:gdLst/>
            <a:ahLst/>
            <a:cxnLst/>
            <a:rect r="r" b="b" t="t" l="l"/>
            <a:pathLst>
              <a:path h="7746326" w="7678545">
                <a:moveTo>
                  <a:pt x="0" y="0"/>
                </a:moveTo>
                <a:lnTo>
                  <a:pt x="7678545" y="0"/>
                </a:lnTo>
                <a:lnTo>
                  <a:pt x="7678545" y="7746326"/>
                </a:lnTo>
                <a:lnTo>
                  <a:pt x="0" y="77463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12418751" y="1566156"/>
            <a:ext cx="4918605" cy="3012645"/>
          </a:xfrm>
          <a:custGeom>
            <a:avLst/>
            <a:gdLst/>
            <a:ahLst/>
            <a:cxnLst/>
            <a:rect r="r" b="b" t="t" l="l"/>
            <a:pathLst>
              <a:path h="3012645" w="4918605">
                <a:moveTo>
                  <a:pt x="0" y="0"/>
                </a:moveTo>
                <a:lnTo>
                  <a:pt x="4918605" y="0"/>
                </a:lnTo>
                <a:lnTo>
                  <a:pt x="4918605" y="3012646"/>
                </a:lnTo>
                <a:lnTo>
                  <a:pt x="0" y="30126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2418751" y="6098096"/>
            <a:ext cx="4918605" cy="3160204"/>
          </a:xfrm>
          <a:custGeom>
            <a:avLst/>
            <a:gdLst/>
            <a:ahLst/>
            <a:cxnLst/>
            <a:rect r="r" b="b" t="t" l="l"/>
            <a:pathLst>
              <a:path h="3160204" w="4918605">
                <a:moveTo>
                  <a:pt x="0" y="0"/>
                </a:moveTo>
                <a:lnTo>
                  <a:pt x="4918605" y="0"/>
                </a:lnTo>
                <a:lnTo>
                  <a:pt x="4918605" y="3160204"/>
                </a:lnTo>
                <a:lnTo>
                  <a:pt x="0" y="31602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9670572" y="900117"/>
            <a:ext cx="7666784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b="true">
                <a:solidFill>
                  <a:srgbClr val="E10A2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Gráfico de linha mostrando aumento de temperatura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670572" y="5492033"/>
            <a:ext cx="7969634" cy="11454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89"/>
              </a:lnSpc>
            </a:pPr>
            <a:r>
              <a:rPr lang="en-US" sz="3278" b="true">
                <a:solidFill>
                  <a:srgbClr val="E10A2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Gráfico de dispersão entre temperatura e umidade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92697" y="2104496"/>
            <a:ext cx="7394798" cy="782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48"/>
              </a:lnSpc>
              <a:spcBef>
                <a:spcPct val="0"/>
              </a:spcBef>
            </a:pPr>
            <a:r>
              <a:rPr lang="en-US" b="true" sz="5611">
                <a:solidFill>
                  <a:srgbClr val="E10A20"/>
                </a:solidFill>
                <a:latin typeface="Aileron Ultra-Bold"/>
                <a:ea typeface="Aileron Ultra-Bold"/>
                <a:cs typeface="Aileron Ultra-Bold"/>
                <a:sym typeface="Aileron Ultra-Bold"/>
              </a:rPr>
              <a:t>Descobertas Iniciais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2987153"/>
            <a:ext cx="7394798" cy="4764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Aumento médio anual de temperatura identificado.</a:t>
            </a:r>
          </a:p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Correlação negativa entre temperatura e umidade.</a:t>
            </a:r>
          </a:p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Gráficos gerados:</a:t>
            </a:r>
          </a:p>
          <a:p>
            <a:pPr algn="just" marL="1295400" indent="-431800" lvl="2">
              <a:lnSpc>
                <a:spcPts val="4500"/>
              </a:lnSpc>
              <a:buAutoNum type="alphaLcPeriod" startAt="1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Histogramas de temperatura.</a:t>
            </a:r>
          </a:p>
          <a:p>
            <a:pPr algn="just" marL="1295400" indent="-431800" lvl="2">
              <a:lnSpc>
                <a:spcPts val="4500"/>
              </a:lnSpc>
              <a:buAutoNum type="alphaLcPeriod" startAt="1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Gráficos de dispersão.</a:t>
            </a:r>
          </a:p>
          <a:p>
            <a:pPr algn="just">
              <a:lnSpc>
                <a:spcPts val="2939"/>
              </a:lnSpc>
            </a:pPr>
          </a:p>
          <a:p>
            <a:pPr algn="just">
              <a:lnSpc>
                <a:spcPts val="2939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543276">
            <a:off x="-1077208" y="-4819875"/>
            <a:ext cx="20442416" cy="19926749"/>
          </a:xfrm>
          <a:custGeom>
            <a:avLst/>
            <a:gdLst/>
            <a:ahLst/>
            <a:cxnLst/>
            <a:rect r="r" b="b" t="t" l="l"/>
            <a:pathLst>
              <a:path h="19926749" w="20442416">
                <a:moveTo>
                  <a:pt x="0" y="12328800"/>
                </a:moveTo>
                <a:lnTo>
                  <a:pt x="13507466" y="0"/>
                </a:lnTo>
                <a:lnTo>
                  <a:pt x="20442416" y="7597950"/>
                </a:lnTo>
                <a:lnTo>
                  <a:pt x="6934950" y="19926750"/>
                </a:lnTo>
                <a:lnTo>
                  <a:pt x="0" y="12328800"/>
                </a:lnTo>
                <a:close/>
              </a:path>
            </a:pathLst>
          </a:custGeom>
          <a:blipFill>
            <a:blip r:embed="rId2"/>
            <a:stretch>
              <a:fillRect l="0" t="-1340" r="-39871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996759" y="0"/>
            <a:ext cx="5291241" cy="10287000"/>
            <a:chOff x="0" y="0"/>
            <a:chExt cx="1393578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9357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93578">
                  <a:moveTo>
                    <a:pt x="0" y="0"/>
                  </a:moveTo>
                  <a:lnTo>
                    <a:pt x="1393578" y="0"/>
                  </a:lnTo>
                  <a:lnTo>
                    <a:pt x="139357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91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393578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58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3580241">
            <a:off x="3301887" y="8978760"/>
            <a:ext cx="5106485" cy="5151561"/>
          </a:xfrm>
          <a:custGeom>
            <a:avLst/>
            <a:gdLst/>
            <a:ahLst/>
            <a:cxnLst/>
            <a:rect r="r" b="b" t="t" l="l"/>
            <a:pathLst>
              <a:path h="5151561" w="5106485">
                <a:moveTo>
                  <a:pt x="0" y="0"/>
                </a:moveTo>
                <a:lnTo>
                  <a:pt x="5106484" y="0"/>
                </a:lnTo>
                <a:lnTo>
                  <a:pt x="5106484" y="5151561"/>
                </a:lnTo>
                <a:lnTo>
                  <a:pt x="0" y="51515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3580241">
            <a:off x="-6564967" y="-3721068"/>
            <a:ext cx="7678545" cy="7746326"/>
          </a:xfrm>
          <a:custGeom>
            <a:avLst/>
            <a:gdLst/>
            <a:ahLst/>
            <a:cxnLst/>
            <a:rect r="r" b="b" t="t" l="l"/>
            <a:pathLst>
              <a:path h="7746326" w="7678545">
                <a:moveTo>
                  <a:pt x="0" y="0"/>
                </a:moveTo>
                <a:lnTo>
                  <a:pt x="7678545" y="0"/>
                </a:lnTo>
                <a:lnTo>
                  <a:pt x="7678545" y="7746326"/>
                </a:lnTo>
                <a:lnTo>
                  <a:pt x="0" y="77463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8" id="8"/>
          <p:cNvGrpSpPr/>
          <p:nvPr/>
        </p:nvGrpSpPr>
        <p:grpSpPr>
          <a:xfrm rot="0">
            <a:off x="15257238" y="-520306"/>
            <a:ext cx="3314421" cy="10287000"/>
            <a:chOff x="0" y="0"/>
            <a:chExt cx="872934" cy="27093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72934" cy="2709333"/>
            </a:xfrm>
            <a:custGeom>
              <a:avLst/>
              <a:gdLst/>
              <a:ahLst/>
              <a:cxnLst/>
              <a:rect r="r" b="b" t="t" l="l"/>
              <a:pathLst>
                <a:path h="2709333" w="872934">
                  <a:moveTo>
                    <a:pt x="0" y="0"/>
                  </a:moveTo>
                  <a:lnTo>
                    <a:pt x="872934" y="0"/>
                  </a:lnTo>
                  <a:lnTo>
                    <a:pt x="87293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91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72934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58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28700" y="3335075"/>
            <a:ext cx="11629480" cy="4392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Modelagem para prever tendências futuras de temperatura e precipitação.</a:t>
            </a:r>
          </a:p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Insights para orientar políticas públicas:</a:t>
            </a:r>
          </a:p>
          <a:p>
            <a:pPr algn="just" marL="1295400" indent="-431800" lvl="2">
              <a:lnSpc>
                <a:spcPts val="4500"/>
              </a:lnSpc>
              <a:buAutoNum type="alphaLcPeriod" startAt="1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Infraestrutura hídrica.</a:t>
            </a:r>
          </a:p>
          <a:p>
            <a:pPr algn="just" marL="1295400" indent="-431800" lvl="2">
              <a:lnSpc>
                <a:spcPts val="4500"/>
              </a:lnSpc>
              <a:buAutoNum type="alphaLcPeriod" startAt="1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Sustentabilidade urbana.</a:t>
            </a:r>
          </a:p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Contribuições para a mitigação dos impactos climáticos em Bauru.</a:t>
            </a:r>
          </a:p>
          <a:p>
            <a:pPr algn="just">
              <a:lnSpc>
                <a:spcPts val="2939"/>
              </a:lnSpc>
            </a:pP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3014070" y="2506535"/>
            <a:ext cx="5273930" cy="5273930"/>
          </a:xfrm>
          <a:custGeom>
            <a:avLst/>
            <a:gdLst/>
            <a:ahLst/>
            <a:cxnLst/>
            <a:rect r="r" b="b" t="t" l="l"/>
            <a:pathLst>
              <a:path h="5273930" w="5273930">
                <a:moveTo>
                  <a:pt x="0" y="0"/>
                </a:moveTo>
                <a:lnTo>
                  <a:pt x="5273930" y="0"/>
                </a:lnTo>
                <a:lnTo>
                  <a:pt x="5273930" y="5273930"/>
                </a:lnTo>
                <a:lnTo>
                  <a:pt x="0" y="52739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28700" y="2335250"/>
            <a:ext cx="9928448" cy="782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48"/>
              </a:lnSpc>
              <a:spcBef>
                <a:spcPct val="0"/>
              </a:spcBef>
            </a:pPr>
            <a:r>
              <a:rPr lang="en-US" b="true" sz="5611">
                <a:solidFill>
                  <a:srgbClr val="E10A20"/>
                </a:solidFill>
                <a:latin typeface="Aileron Ultra-Bold"/>
                <a:ea typeface="Aileron Ultra-Bold"/>
                <a:cs typeface="Aileron Ultra-Bold"/>
                <a:sym typeface="Aileron Ultra-Bold"/>
              </a:rPr>
              <a:t>Próximos Passos e Objetivos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543276">
            <a:off x="-1077208" y="-4819875"/>
            <a:ext cx="20442416" cy="19926749"/>
          </a:xfrm>
          <a:custGeom>
            <a:avLst/>
            <a:gdLst/>
            <a:ahLst/>
            <a:cxnLst/>
            <a:rect r="r" b="b" t="t" l="l"/>
            <a:pathLst>
              <a:path h="19926749" w="20442416">
                <a:moveTo>
                  <a:pt x="0" y="12328800"/>
                </a:moveTo>
                <a:lnTo>
                  <a:pt x="13507466" y="0"/>
                </a:lnTo>
                <a:lnTo>
                  <a:pt x="20442416" y="7597950"/>
                </a:lnTo>
                <a:lnTo>
                  <a:pt x="6934950" y="19926750"/>
                </a:lnTo>
                <a:lnTo>
                  <a:pt x="0" y="12328800"/>
                </a:lnTo>
                <a:close/>
              </a:path>
            </a:pathLst>
          </a:custGeom>
          <a:blipFill>
            <a:blip r:embed="rId2"/>
            <a:stretch>
              <a:fillRect l="0" t="-1340" r="-39871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996759" y="0"/>
            <a:ext cx="5291241" cy="10287000"/>
            <a:chOff x="0" y="0"/>
            <a:chExt cx="1393578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9357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93578">
                  <a:moveTo>
                    <a:pt x="0" y="0"/>
                  </a:moveTo>
                  <a:lnTo>
                    <a:pt x="1393578" y="0"/>
                  </a:lnTo>
                  <a:lnTo>
                    <a:pt x="139357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91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393578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58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3580241">
            <a:off x="3301887" y="8978760"/>
            <a:ext cx="5106485" cy="5151561"/>
          </a:xfrm>
          <a:custGeom>
            <a:avLst/>
            <a:gdLst/>
            <a:ahLst/>
            <a:cxnLst/>
            <a:rect r="r" b="b" t="t" l="l"/>
            <a:pathLst>
              <a:path h="5151561" w="5106485">
                <a:moveTo>
                  <a:pt x="0" y="0"/>
                </a:moveTo>
                <a:lnTo>
                  <a:pt x="5106484" y="0"/>
                </a:lnTo>
                <a:lnTo>
                  <a:pt x="5106484" y="5151561"/>
                </a:lnTo>
                <a:lnTo>
                  <a:pt x="0" y="51515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3580241">
            <a:off x="-6564967" y="-3721068"/>
            <a:ext cx="7678545" cy="7746326"/>
          </a:xfrm>
          <a:custGeom>
            <a:avLst/>
            <a:gdLst/>
            <a:ahLst/>
            <a:cxnLst/>
            <a:rect r="r" b="b" t="t" l="l"/>
            <a:pathLst>
              <a:path h="7746326" w="7678545">
                <a:moveTo>
                  <a:pt x="0" y="0"/>
                </a:moveTo>
                <a:lnTo>
                  <a:pt x="7678545" y="0"/>
                </a:lnTo>
                <a:lnTo>
                  <a:pt x="7678545" y="7746326"/>
                </a:lnTo>
                <a:lnTo>
                  <a:pt x="0" y="77463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8" id="8"/>
          <p:cNvGrpSpPr/>
          <p:nvPr/>
        </p:nvGrpSpPr>
        <p:grpSpPr>
          <a:xfrm rot="0">
            <a:off x="15257238" y="-520306"/>
            <a:ext cx="3314421" cy="10287000"/>
            <a:chOff x="0" y="0"/>
            <a:chExt cx="872934" cy="27093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72934" cy="2709333"/>
            </a:xfrm>
            <a:custGeom>
              <a:avLst/>
              <a:gdLst/>
              <a:ahLst/>
              <a:cxnLst/>
              <a:rect r="r" b="b" t="t" l="l"/>
              <a:pathLst>
                <a:path h="2709333" w="872934">
                  <a:moveTo>
                    <a:pt x="0" y="0"/>
                  </a:moveTo>
                  <a:lnTo>
                    <a:pt x="872934" y="0"/>
                  </a:lnTo>
                  <a:lnTo>
                    <a:pt x="87293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91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72934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58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2109042" y="2350783"/>
            <a:ext cx="5585433" cy="5585433"/>
          </a:xfrm>
          <a:custGeom>
            <a:avLst/>
            <a:gdLst/>
            <a:ahLst/>
            <a:cxnLst/>
            <a:rect r="r" b="b" t="t" l="l"/>
            <a:pathLst>
              <a:path h="5585433" w="5585433">
                <a:moveTo>
                  <a:pt x="0" y="0"/>
                </a:moveTo>
                <a:lnTo>
                  <a:pt x="5585433" y="0"/>
                </a:lnTo>
                <a:lnTo>
                  <a:pt x="5585433" y="5585434"/>
                </a:lnTo>
                <a:lnTo>
                  <a:pt x="0" y="55854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28700" y="3335075"/>
            <a:ext cx="8733880" cy="2678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Tendência clara de aquecimento em Bauru.</a:t>
            </a:r>
          </a:p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Ferramentas analíticas ajudam no entendimento e preparação para mudanças.</a:t>
            </a:r>
          </a:p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Importância de dados para decisões futuras.</a:t>
            </a:r>
          </a:p>
          <a:p>
            <a:pPr algn="just">
              <a:lnSpc>
                <a:spcPts val="2939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2335250"/>
            <a:ext cx="9928448" cy="782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48"/>
              </a:lnSpc>
              <a:spcBef>
                <a:spcPct val="0"/>
              </a:spcBef>
            </a:pPr>
            <a:r>
              <a:rPr lang="en-US" b="true" sz="5611">
                <a:solidFill>
                  <a:srgbClr val="E10A20"/>
                </a:solidFill>
                <a:latin typeface="Aileron Ultra-Bold"/>
                <a:ea typeface="Aileron Ultra-Bold"/>
                <a:cs typeface="Aileron Ultra-Bold"/>
                <a:sym typeface="Aileron Ultra-Bold"/>
              </a:rPr>
              <a:t>Impacto do Projeto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57789" t="0" r="-93931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952460" y="-1530736"/>
            <a:ext cx="12955554" cy="13146873"/>
            <a:chOff x="0" y="0"/>
            <a:chExt cx="800972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00972" cy="812800"/>
            </a:xfrm>
            <a:custGeom>
              <a:avLst/>
              <a:gdLst/>
              <a:ahLst/>
              <a:cxnLst/>
              <a:rect r="r" b="b" t="t" l="l"/>
              <a:pathLst>
                <a:path h="812800" w="800972">
                  <a:moveTo>
                    <a:pt x="400486" y="0"/>
                  </a:moveTo>
                  <a:cubicBezTo>
                    <a:pt x="179304" y="0"/>
                    <a:pt x="0" y="181951"/>
                    <a:pt x="0" y="406400"/>
                  </a:cubicBezTo>
                  <a:cubicBezTo>
                    <a:pt x="0" y="630849"/>
                    <a:pt x="179304" y="812800"/>
                    <a:pt x="400486" y="812800"/>
                  </a:cubicBezTo>
                  <a:cubicBezTo>
                    <a:pt x="621668" y="812800"/>
                    <a:pt x="800972" y="630849"/>
                    <a:pt x="800972" y="406400"/>
                  </a:cubicBezTo>
                  <a:cubicBezTo>
                    <a:pt x="800972" y="181951"/>
                    <a:pt x="621668" y="0"/>
                    <a:pt x="400486" y="0"/>
                  </a:cubicBezTo>
                  <a:close/>
                </a:path>
              </a:pathLst>
            </a:custGeom>
            <a:solidFill>
              <a:srgbClr val="BD2A1A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5091" y="28575"/>
              <a:ext cx="65079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58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1085850"/>
            <a:ext cx="9106557" cy="729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08"/>
              </a:lnSpc>
              <a:spcBef>
                <a:spcPct val="0"/>
              </a:spcBef>
            </a:pPr>
            <a:r>
              <a:rPr lang="en-US" b="true" sz="5196">
                <a:solidFill>
                  <a:srgbClr val="E10A20"/>
                </a:solidFill>
                <a:latin typeface="Aileron Ultra-Bold"/>
                <a:ea typeface="Aileron Ultra-Bold"/>
                <a:cs typeface="Aileron Ultra-Bold"/>
                <a:sym typeface="Aileron Ultra-Bold"/>
              </a:rPr>
              <a:t>Agradecimentos e Contato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320595" y="2201119"/>
            <a:ext cx="7034266" cy="6673760"/>
            <a:chOff x="0" y="0"/>
            <a:chExt cx="9379022" cy="889834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379022" cy="8898347"/>
            </a:xfrm>
            <a:custGeom>
              <a:avLst/>
              <a:gdLst/>
              <a:ahLst/>
              <a:cxnLst/>
              <a:rect r="r" b="b" t="t" l="l"/>
              <a:pathLst>
                <a:path h="8898347" w="9379022">
                  <a:moveTo>
                    <a:pt x="0" y="0"/>
                  </a:moveTo>
                  <a:lnTo>
                    <a:pt x="9379022" y="0"/>
                  </a:lnTo>
                  <a:lnTo>
                    <a:pt x="9379022" y="8898347"/>
                  </a:lnTo>
                  <a:lnTo>
                    <a:pt x="0" y="88983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grpSp>
          <p:nvGrpSpPr>
            <p:cNvPr name="Group 9" id="9"/>
            <p:cNvGrpSpPr/>
            <p:nvPr/>
          </p:nvGrpSpPr>
          <p:grpSpPr>
            <a:xfrm rot="0">
              <a:off x="841428" y="740205"/>
              <a:ext cx="7459421" cy="7459421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5"/>
                <a:stretch>
                  <a:fillRect l="0" t="-16666" r="0" b="-16666"/>
                </a:stretch>
              </a:blipFill>
            </p:spPr>
          </p:sp>
        </p:grpSp>
      </p:grpSp>
      <p:sp>
        <p:nvSpPr>
          <p:cNvPr name="TextBox 11" id="11"/>
          <p:cNvSpPr txBox="true"/>
          <p:nvPr/>
        </p:nvSpPr>
        <p:spPr>
          <a:xfrm rot="0">
            <a:off x="1028700" y="1934374"/>
            <a:ext cx="8784288" cy="3584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Agradecimento ao INMET e à Universidade Presbiterian</a:t>
            </a: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a Mackenzie.</a:t>
            </a:r>
          </a:p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Link para o repositório no GitHub: </a:t>
            </a:r>
            <a:r>
              <a:rPr lang="en-US" sz="3000" u="sng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  <a:hlinkClick r:id="rId6" tooltip="https://github.com/galvaodeoliveirab/projeto_aplicado_1"/>
              </a:rPr>
              <a:t>https://github.com/galvaodeoliveirab/projeto_aplicado_1</a:t>
            </a:r>
            <a:r>
              <a:rPr lang="en-US" sz="300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.</a:t>
            </a:r>
          </a:p>
          <a:p>
            <a:pPr algn="just">
              <a:lnSpc>
                <a:spcPts val="2799"/>
              </a:lnSpc>
            </a:pPr>
          </a:p>
          <a:p>
            <a:pPr algn="just">
              <a:lnSpc>
                <a:spcPts val="279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DAGXgqAhoBU</dc:identifier>
  <dcterms:modified xsi:type="dcterms:W3CDTF">2011-08-01T06:04:30Z</dcterms:modified>
  <cp:revision>1</cp:revision>
  <dc:title>Cópia de Projeto Aplicado I - módulo 3</dc:title>
</cp:coreProperties>
</file>

<file path=docProps/thumbnail.jpeg>
</file>